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57" r:id="rId7"/>
    <p:sldId id="258" r:id="rId8"/>
    <p:sldId id="263" r:id="rId9"/>
    <p:sldId id="264" r:id="rId10"/>
    <p:sldId id="259" r:id="rId11"/>
    <p:sldId id="262" r:id="rId12"/>
    <p:sldId id="260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23E24E7-08DD-402A-BDA5-CD73F17AF7C9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848600" cy="36004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sz="3600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Особенности формирования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метапредметных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 умений учащихся на уроках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физики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в условиях внедрения ФГОС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schemeClr val="tx2">
                    <a:lumMod val="75000"/>
                  </a:schemeClr>
                </a:solidFill>
                <a:ea typeface="Calibri"/>
                <a:cs typeface="Times New Roman"/>
              </a:rPr>
            </a:b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3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чем же новизна современного урока информатики в условиях введения стандарта второго поколения?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учителя информатики смогут реализовать переход на новый стандарт наиболее полно, в основном за счет использования информатики и ИКТ как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метапредмета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некую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надпредметную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оболочку, позволяющую более глубоко развивать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межпредметные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связи учебных дисциплин в средней общеобразовательной школе.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Информационные технологии дают совершенно новые возможности для творчества, обретения и закрепления различных учебных навыков, позволяют реализовать принципиально новые формы и методы обучения с применением моделирования явлений и процессов.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 smtClean="0">
              <a:latin typeface="Times New Roman"/>
              <a:ea typeface="Times New Roman"/>
            </a:endParaRPr>
          </a:p>
          <a:p>
            <a:endParaRPr lang="ru-RU" dirty="0">
              <a:latin typeface="Times New Roman"/>
              <a:ea typeface="Times New Roman"/>
            </a:endParaRPr>
          </a:p>
          <a:p>
            <a:endParaRPr lang="ru-RU" dirty="0" smtClean="0">
              <a:latin typeface="Times New Roman"/>
              <a:ea typeface="Times New Roman"/>
            </a:endParaRPr>
          </a:p>
          <a:p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46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spc="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На уроках информатики ребенок учится основам: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информации 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её обработке, </a:t>
            </a:r>
          </a:p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логике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, </a:t>
            </a:r>
            <a:endParaRPr lang="ru-RU" dirty="0" smtClean="0">
              <a:solidFill>
                <a:srgbClr val="292934"/>
              </a:solidFill>
              <a:latin typeface="Times New Roman"/>
              <a:ea typeface="Times New Roman"/>
              <a:cs typeface="Times New Roman"/>
            </a:endParaRPr>
          </a:p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алгоритмическому 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мышлению</a:t>
            </a:r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,</a:t>
            </a:r>
          </a:p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умению создать алгоритм решения той или иной задачи</a:t>
            </a:r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,</a:t>
            </a:r>
          </a:p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основам моделирования процессов</a:t>
            </a:r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,</a:t>
            </a:r>
          </a:p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практическому применению «абстрактной теории» в практике и т. д</a:t>
            </a:r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25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Роль информатики в концепции структуры и содержания образования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93A299"/>
              </a:buClr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lvl="0" algn="just">
              <a:buClr>
                <a:srgbClr val="93A299"/>
              </a:buClr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Информатика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играет важнейшую роль в формировании современного научного мировоззрения школьников и их подготовке к жизни в условиях современного информационного общества. 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lvl="0" algn="just">
              <a:buClr>
                <a:srgbClr val="93A299"/>
              </a:buClr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Курс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информатики призван быть системообразующим, он должен обобщить знания, направленные на формирование информационной картины мира, полученной на уроках по многим дисциплинам, так как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метапредметные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связи – важнейший принцип обучения в школе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</a:rPr>
              <a:t>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0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Главные умения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XXI века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/>
                <a:ea typeface="Times New Roman"/>
              </a:rPr>
              <a:t>умение </a:t>
            </a:r>
            <a:r>
              <a:rPr lang="ru-RU" sz="3200" dirty="0" smtClean="0">
                <a:latin typeface="Times New Roman"/>
                <a:ea typeface="Times New Roman"/>
              </a:rPr>
              <a:t>учиться</a:t>
            </a:r>
          </a:p>
          <a:p>
            <a:r>
              <a:rPr lang="ru-RU" sz="3200" dirty="0" smtClean="0">
                <a:latin typeface="Times New Roman"/>
                <a:ea typeface="Times New Roman"/>
              </a:rPr>
              <a:t>самостоятельно </a:t>
            </a:r>
            <a:r>
              <a:rPr lang="ru-RU" sz="3200" dirty="0">
                <a:latin typeface="Times New Roman"/>
                <a:ea typeface="Times New Roman"/>
              </a:rPr>
              <a:t>добывать необходимые знания, </a:t>
            </a:r>
            <a:endParaRPr lang="ru-RU" sz="3200" dirty="0" smtClean="0">
              <a:latin typeface="Times New Roman"/>
              <a:ea typeface="Times New Roman"/>
            </a:endParaRPr>
          </a:p>
          <a:p>
            <a:r>
              <a:rPr lang="ru-RU" sz="3200" dirty="0" smtClean="0">
                <a:latin typeface="Times New Roman"/>
                <a:ea typeface="Times New Roman"/>
              </a:rPr>
              <a:t>выявлять </a:t>
            </a:r>
            <a:r>
              <a:rPr lang="ru-RU" sz="3200" dirty="0">
                <a:latin typeface="Times New Roman"/>
                <a:ea typeface="Times New Roman"/>
              </a:rPr>
              <a:t>проблемы и находить пути их решения, </a:t>
            </a:r>
            <a:endParaRPr lang="ru-RU" sz="3200" dirty="0" smtClean="0">
              <a:latin typeface="Times New Roman"/>
              <a:ea typeface="Times New Roman"/>
            </a:endParaRPr>
          </a:p>
          <a:p>
            <a:r>
              <a:rPr lang="ru-RU" sz="3200" dirty="0" smtClean="0">
                <a:latin typeface="Times New Roman"/>
                <a:ea typeface="Times New Roman"/>
              </a:rPr>
              <a:t>оценивать </a:t>
            </a:r>
            <a:r>
              <a:rPr lang="ru-RU" sz="3200" dirty="0">
                <a:latin typeface="Times New Roman"/>
                <a:ea typeface="Times New Roman"/>
              </a:rPr>
              <a:t>ситуацию, </a:t>
            </a:r>
            <a:endParaRPr lang="ru-RU" sz="3200" dirty="0" smtClean="0">
              <a:latin typeface="Times New Roman"/>
              <a:ea typeface="Times New Roman"/>
            </a:endParaRPr>
          </a:p>
          <a:p>
            <a:r>
              <a:rPr lang="ru-RU" sz="3200" dirty="0" smtClean="0">
                <a:latin typeface="Times New Roman"/>
                <a:ea typeface="Times New Roman"/>
              </a:rPr>
              <a:t>самосовершенствоваться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9956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err="1" smtClean="0"/>
              <a:t>Метапредметные</a:t>
            </a:r>
            <a:r>
              <a:rPr lang="ru-RU" sz="2800" dirty="0" smtClean="0"/>
              <a:t> требования к результатам  освоения основной образовательной программы  основного общего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endParaRPr lang="ru-RU" kern="50" dirty="0" smtClean="0">
              <a:latin typeface="Times New Roman"/>
              <a:ea typeface="SimSun"/>
              <a:cs typeface="Mangal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kern="50" dirty="0" smtClean="0">
                <a:latin typeface="Times New Roman"/>
                <a:ea typeface="SimSun"/>
                <a:cs typeface="Mangal"/>
              </a:rPr>
              <a:t>освоенные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обучающимися </a:t>
            </a:r>
            <a:r>
              <a:rPr lang="ru-RU" kern="50" dirty="0" err="1">
                <a:latin typeface="Times New Roman"/>
                <a:ea typeface="SimSun"/>
                <a:cs typeface="Mangal"/>
              </a:rPr>
              <a:t>межпредметные</a:t>
            </a:r>
            <a:r>
              <a:rPr lang="ru-RU" kern="50" dirty="0">
                <a:latin typeface="Times New Roman"/>
                <a:ea typeface="SimSun"/>
                <a:cs typeface="Mangal"/>
              </a:rPr>
              <a:t> понятия и УУД (регулятивные, познавательные, коммуникативные), способность  их использования в учебной, познавательной и социальной практике, самостоятельность планирования и осуществления учебной деятельности и организации учебного сотрудничества с педагогами и сверстниками, построение индивидуальной образовательной траектории.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933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Метазнания: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Знания о знании, о том, как оно устроено и структурировано; 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 smtClean="0">
                <a:latin typeface="Times New Roman"/>
                <a:ea typeface="SimSun"/>
                <a:cs typeface="Mangal"/>
              </a:rPr>
              <a:t>знания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о получении знаний, т.е. приёмы и методы познания (когнитивные умения) и о возможностях работы с ними. 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 smtClean="0">
                <a:latin typeface="Times New Roman"/>
                <a:ea typeface="SimSun"/>
                <a:cs typeface="Mangal"/>
              </a:rPr>
              <a:t>понятие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«метазнания» указывает на знания, касающиеся способов использования знаний, и знания, касающиеся свойств знаний. 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 smtClean="0">
                <a:latin typeface="Times New Roman"/>
                <a:ea typeface="SimSun"/>
                <a:cs typeface="Mangal"/>
              </a:rPr>
              <a:t>Метазнания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выступают как целостная картина мира с научной точки зрения, лежат в основе развития человека, </a:t>
            </a:r>
            <a:r>
              <a:rPr lang="ru-RU" b="1" u="sng" kern="50" dirty="0">
                <a:latin typeface="Times New Roman"/>
                <a:ea typeface="SimSun"/>
                <a:cs typeface="Mangal"/>
              </a:rPr>
              <a:t>превращая его из «знающего» в «думающего».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77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ru-RU" sz="3600" b="1" kern="50" smtClean="0">
                <a:latin typeface="Times New Roman"/>
                <a:ea typeface="SimSun"/>
                <a:cs typeface="Mangal"/>
              </a:rPr>
              <a:t/>
            </a:r>
            <a:br>
              <a:rPr lang="ru-RU" sz="3600" b="1" kern="50" smtClean="0">
                <a:latin typeface="Times New Roman"/>
                <a:ea typeface="SimSun"/>
                <a:cs typeface="Mangal"/>
              </a:rPr>
            </a:br>
            <a:r>
              <a:rPr lang="ru-RU" sz="3600" b="1" kern="50" smtClean="0">
                <a:latin typeface="Times New Roman"/>
                <a:ea typeface="SimSun"/>
                <a:cs typeface="Mangal"/>
              </a:rPr>
              <a:t>Метаумения</a:t>
            </a:r>
            <a:r>
              <a:rPr lang="ru-RU" sz="3600" b="1" kern="50" dirty="0" smtClean="0">
                <a:latin typeface="Times New Roman"/>
                <a:ea typeface="SimSun"/>
                <a:cs typeface="Mangal"/>
              </a:rPr>
              <a:t>:</a:t>
            </a:r>
            <a:r>
              <a:rPr lang="ru-RU" sz="3600" kern="50" dirty="0">
                <a:latin typeface="Times New Roman"/>
                <a:ea typeface="SimSun"/>
                <a:cs typeface="Mangal"/>
              </a:rPr>
              <a:t/>
            </a:r>
            <a:br>
              <a:rPr lang="ru-RU" sz="3600" kern="50" dirty="0">
                <a:latin typeface="Times New Roman"/>
                <a:ea typeface="SimSun"/>
                <a:cs typeface="Mangal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 smtClean="0">
                <a:latin typeface="Times New Roman"/>
                <a:ea typeface="SimSun"/>
                <a:cs typeface="Mangal"/>
              </a:rPr>
              <a:t>теоретическое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мышление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(обобщение, систематизация, определение понятий, классификация, доказательство и т.п.);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b="1" kern="50" dirty="0" smtClean="0">
                <a:latin typeface="Times New Roman"/>
                <a:ea typeface="SimSun"/>
                <a:cs typeface="Mangal"/>
              </a:rPr>
              <a:t>навыки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переработки информации (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анализ, синтез, интерпретация, экстраполяция, оценка, аргументация, умение сворачивать информацию);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b="1" kern="50" dirty="0" smtClean="0">
                <a:latin typeface="Times New Roman"/>
                <a:ea typeface="SimSun"/>
                <a:cs typeface="Mangal"/>
              </a:rPr>
              <a:t>критическое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мышление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(умения отличать факты от мнений, определять соответствие заявления фактам, достоверность источника, видеть двусмысленность утверждения, невысказанные позиции, предвзятость, логические несоответствия и т.п.);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b="1" kern="50" dirty="0" smtClean="0">
                <a:latin typeface="Times New Roman"/>
                <a:ea typeface="SimSun"/>
                <a:cs typeface="Mangal"/>
              </a:rPr>
              <a:t>творческое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мышление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(перенос, видение новой функции, видение проблемы в стандартной ситуации, видение структуры объекта, альтернативное решение, комбинирование известных способов деятельности с новыми);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b="1" kern="50" dirty="0" smtClean="0">
                <a:latin typeface="Times New Roman"/>
                <a:ea typeface="SimSun"/>
                <a:cs typeface="Mangal"/>
              </a:rPr>
              <a:t>регулятивные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умения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(задавание вопросов, формулирование гипотез, определение целей, планирование, выбор тактики, контроль, анализ, коррекция своей деятельности</a:t>
            </a:r>
            <a:r>
              <a:rPr lang="ru-RU" kern="50" dirty="0" smtClean="0">
                <a:latin typeface="Times New Roman"/>
                <a:ea typeface="SimSun"/>
                <a:cs typeface="Mangal"/>
              </a:rPr>
              <a:t>);</a:t>
            </a:r>
          </a:p>
          <a:p>
            <a:pPr algn="just">
              <a:spcAft>
                <a:spcPts val="0"/>
              </a:spcAft>
            </a:pPr>
            <a:r>
              <a:rPr lang="ru-RU" sz="2800" b="1" kern="50" dirty="0" smtClean="0">
                <a:latin typeface="Times New Roman"/>
                <a:ea typeface="SimSun"/>
                <a:cs typeface="Mangal"/>
              </a:rPr>
              <a:t>качества мышления</a:t>
            </a:r>
            <a:r>
              <a:rPr lang="ru-RU" sz="2800" kern="50" dirty="0" smtClean="0">
                <a:latin typeface="Times New Roman"/>
                <a:ea typeface="SimSun"/>
                <a:cs typeface="Mangal"/>
              </a:rPr>
              <a:t>(гибкость, </a:t>
            </a:r>
            <a:r>
              <a:rPr lang="ru-RU" sz="2800" kern="50" dirty="0" err="1" smtClean="0">
                <a:latin typeface="Times New Roman"/>
                <a:ea typeface="SimSun"/>
                <a:cs typeface="Mangal"/>
              </a:rPr>
              <a:t>антиконфоризм</a:t>
            </a:r>
            <a:r>
              <a:rPr lang="ru-RU" sz="2800" kern="50" dirty="0" smtClean="0">
                <a:latin typeface="Times New Roman"/>
                <a:ea typeface="SimSun"/>
                <a:cs typeface="Mangal"/>
              </a:rPr>
              <a:t>, диалектичность, способность к широкому переносу и т.п.)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6918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dirty="0" err="1" smtClean="0"/>
              <a:t>Метадеятельность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/>
                <a:ea typeface="SimSun"/>
                <a:cs typeface="Mangal"/>
              </a:rPr>
              <a:t>Универсальная деятельность, которая является "</a:t>
            </a:r>
            <a:r>
              <a:rPr lang="ru-RU" b="1" kern="50" dirty="0" err="1">
                <a:latin typeface="Times New Roman"/>
                <a:ea typeface="SimSun"/>
                <a:cs typeface="Mangal"/>
              </a:rPr>
              <a:t>надпредметной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". Предметная - это любая деятельность с предметом (строю, учу, лечу, книги пишу, людей кормлю, здания проектирую…).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В любой предметной деятельности есть то, что делает ее осознанной и ответственной, то есть: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стратегической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(мотив, цель, план, средства, организация, действия, результат, анализ);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исследовательской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(факт, проблема, гипотеза, проверка-сбор новых фактов, вывод);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проектировочной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(замысел, реализация, рефлексия);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 err="1">
                <a:latin typeface="Times New Roman"/>
                <a:ea typeface="SimSun"/>
                <a:cs typeface="Mangal"/>
              </a:rPr>
              <a:t>сценирующей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(выстраивание вариантов сценария разворачивания событий);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моделирующей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(построение посредством знаковых систем мыслительных аналогов - логических конструктов изучаемых систем).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конструирующей (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выстраивание системы мыслительных операций, выполнение эскизов, рисунков, чертежей, позволяющих конкретизировать и детализировать проект);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прогнозирующей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(мысленное конструирование будущего состояния объекта на основе предвидения). 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307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1047328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Метапредметные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 образовательные результаты предполагают, что у учеников будут развиты: 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уверенная ориентация в различных предметных областях за счет осознанного использования при изучении школьных дисциплин философских и </a:t>
            </a:r>
            <a:r>
              <a:rPr lang="ru-RU" dirty="0" err="1">
                <a:latin typeface="Times New Roman"/>
                <a:ea typeface="Times New Roman"/>
              </a:rPr>
              <a:t>общепредметных</a:t>
            </a:r>
            <a:r>
              <a:rPr lang="ru-RU" dirty="0">
                <a:latin typeface="Times New Roman"/>
                <a:ea typeface="Times New Roman"/>
              </a:rPr>
              <a:t>;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владение основными </a:t>
            </a:r>
            <a:r>
              <a:rPr lang="ru-RU" dirty="0" err="1">
                <a:latin typeface="Times New Roman"/>
                <a:ea typeface="Times New Roman"/>
              </a:rPr>
              <a:t>общеучебными</a:t>
            </a:r>
            <a:r>
              <a:rPr lang="ru-RU" dirty="0">
                <a:latin typeface="Times New Roman"/>
                <a:ea typeface="Times New Roman"/>
              </a:rPr>
              <a:t> умениями информационно-логического характера, умениями организации собственной учебной деятельности,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основными универсальными умениями информационного характера,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информационным </a:t>
            </a:r>
            <a:r>
              <a:rPr lang="ru-RU" dirty="0">
                <a:latin typeface="Times New Roman"/>
                <a:ea typeface="Times New Roman"/>
              </a:rPr>
              <a:t>моделированием как основным методом приобретения знаний</a:t>
            </a:r>
            <a:r>
              <a:rPr lang="ru-RU" dirty="0" smtClean="0">
                <a:latin typeface="Times New Roman"/>
                <a:ea typeface="Times New Roman"/>
              </a:rPr>
              <a:t>,</a:t>
            </a:r>
          </a:p>
          <a:p>
            <a:r>
              <a:rPr lang="ru-RU" dirty="0">
                <a:latin typeface="Times New Roman"/>
                <a:ea typeface="Times New Roman"/>
              </a:rPr>
              <a:t>широким спектром умений и навыков использования средств информационных и коммуникационных технологий для сбора, хранения, преобразования и передачи различных видов информации,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базовыми навыками исследовательской деятельности</a:t>
            </a:r>
            <a:r>
              <a:rPr lang="ru-RU" dirty="0" smtClean="0">
                <a:latin typeface="Times New Roman"/>
                <a:ea typeface="Times New Roman"/>
              </a:rPr>
              <a:t>,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проведения виртуальных экспериментов, способами и методами освоения новых инструментальных средств,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основами </a:t>
            </a:r>
            <a:r>
              <a:rPr lang="ru-RU" dirty="0">
                <a:latin typeface="Times New Roman"/>
                <a:ea typeface="Times New Roman"/>
              </a:rPr>
              <a:t>продуктивного взаимодействия и сотрудничества со сверстниками и взрослыми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1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Метапредметными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результатами обучения информатике в основной школе являются:</a:t>
            </a:r>
            <a:endParaRPr lang="ru-RU" sz="36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умение самостоятельно определять цели своего обучения, ставить и формулировать для себя новые задачи в учёбе и познавательной деятельности, развивать мотивы и интересы своей познавательной деятельности;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владение основами самоконтроля, самооценки, принятия решений и осуществления осознанного выбора в учебной и познавательной деятельности;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умение определять понятия, создавать обобщения, устанавливать аналогии, классифицировать, самостоятельно выбирать основания и критерии для классификации, устанавливать причинно-следственные связи, строить логическое рассуждение, умозаключение (индуктивное, дедуктивное и по аналогии) и делать выводы;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умение создавать, применять и преобразовывать знаки и символы, модели и схемы для решения учебных и познавательных задач;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смысловое чтение;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умение осознанно использовать речевые средства в соответствии с задачей коммуникации; владение устной и письменной речью;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формирование и развитие компетентности в области использования информационно-коммуникационных технологий (далее ИКТ-компетенции).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3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Что же предлагает новый стандарт для учителя информатики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?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Учитель </a:t>
            </a:r>
            <a:r>
              <a:rPr lang="ru-RU" dirty="0">
                <a:latin typeface="Times New Roman"/>
                <a:ea typeface="Times New Roman"/>
              </a:rPr>
              <a:t>постоянно должен будет находиться в поиске новых технологий, методов и приемов, совершенствовать свои знания и умения. </a:t>
            </a:r>
            <a:endParaRPr lang="ru-RU" dirty="0" smtClean="0">
              <a:latin typeface="Times New Roman"/>
              <a:ea typeface="Times New Roman"/>
            </a:endParaRPr>
          </a:p>
          <a:p>
            <a:endParaRPr lang="ru-RU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Главный лозунг современного этапа - «Образование на протяжении всей жизни».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53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Важнейшей заботой для учителя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должно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стать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/>
          <a:lstStyle/>
          <a:p>
            <a:pPr lvl="0">
              <a:buClr>
                <a:srgbClr val="93A299"/>
              </a:buClr>
            </a:pPr>
            <a:r>
              <a:rPr lang="ru-RU" sz="3200" dirty="0">
                <a:solidFill>
                  <a:srgbClr val="292934"/>
                </a:solidFill>
                <a:latin typeface="Times New Roman"/>
                <a:ea typeface="Times New Roman"/>
              </a:rPr>
              <a:t>обучение детей умению работать с информацией, </a:t>
            </a:r>
            <a:endParaRPr lang="ru-RU" sz="3200" dirty="0" smtClean="0">
              <a:solidFill>
                <a:srgbClr val="292934"/>
              </a:solidFill>
              <a:latin typeface="Times New Roman"/>
              <a:ea typeface="Times New Roman"/>
            </a:endParaRPr>
          </a:p>
          <a:p>
            <a:pPr lvl="0">
              <a:buClr>
                <a:srgbClr val="93A299"/>
              </a:buClr>
            </a:pPr>
            <a:r>
              <a:rPr lang="ru-RU" sz="3200" dirty="0" smtClean="0">
                <a:solidFill>
                  <a:srgbClr val="292934"/>
                </a:solidFill>
                <a:latin typeface="Times New Roman"/>
                <a:ea typeface="Times New Roman"/>
              </a:rPr>
              <a:t>обучение </a:t>
            </a:r>
            <a:r>
              <a:rPr lang="ru-RU" sz="3200" dirty="0">
                <a:solidFill>
                  <a:srgbClr val="292934"/>
                </a:solidFill>
                <a:latin typeface="Times New Roman"/>
                <a:ea typeface="Times New Roman"/>
              </a:rPr>
              <a:t>способам поиска и сопоставления информации и включения ее в решение тех задач, которые ставятся в процессе образования.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89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96</TotalTime>
  <Words>916</Words>
  <Application>Microsoft Office PowerPoint</Application>
  <PresentationFormat>Экран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Ясность</vt:lpstr>
      <vt:lpstr>               Особенности формирования метапредметных умений учащихся на уроках физики в условиях внедрения ФГОС </vt:lpstr>
      <vt:lpstr>Метапредметные требования к результатам  освоения основной образовательной программы  основного общего образования</vt:lpstr>
      <vt:lpstr>Метазнания:</vt:lpstr>
      <vt:lpstr> Метаумения: </vt:lpstr>
      <vt:lpstr>Метадеятельность:</vt:lpstr>
      <vt:lpstr>Метапредметные образовательные результаты предполагают, что у учеников будут развиты: </vt:lpstr>
      <vt:lpstr>Метапредметными результатами обучения информатике в основной школе являются:</vt:lpstr>
      <vt:lpstr> Что же предлагает новый стандарт для учителя информатики? </vt:lpstr>
      <vt:lpstr>Важнейшей заботой для учителя  должно стать</vt:lpstr>
      <vt:lpstr> В чем же новизна современного урока информатики в условиях введения стандарта второго поколения? </vt:lpstr>
      <vt:lpstr>На уроках информатики ребенок учится основам:</vt:lpstr>
      <vt:lpstr>Роль информатики в концепции структуры и содержания образования</vt:lpstr>
      <vt:lpstr>Главные умения XXI века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формирования метапредметных умений учащихся на уроках информатики в условиях внедрения ФГОС</dc:title>
  <dc:creator>GYPNORION</dc:creator>
  <cp:lastModifiedBy>GYPNORION</cp:lastModifiedBy>
  <cp:revision>13</cp:revision>
  <dcterms:created xsi:type="dcterms:W3CDTF">2016-09-19T09:29:48Z</dcterms:created>
  <dcterms:modified xsi:type="dcterms:W3CDTF">2016-09-23T09:40:57Z</dcterms:modified>
</cp:coreProperties>
</file>